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905FC01-726C-4CA2-AAD8-2430D415A1C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CD0689C-635B-4A6A-96AA-9BF0505FC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FC01-726C-4CA2-AAD8-2430D415A1C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689C-635B-4A6A-96AA-9BF0505FC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FC01-726C-4CA2-AAD8-2430D415A1C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689C-635B-4A6A-96AA-9BF0505FC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905FC01-726C-4CA2-AAD8-2430D415A1C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689C-635B-4A6A-96AA-9BF0505FC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905FC01-726C-4CA2-AAD8-2430D415A1C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CD0689C-635B-4A6A-96AA-9BF0505FC47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905FC01-726C-4CA2-AAD8-2430D415A1C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CD0689C-635B-4A6A-96AA-9BF0505FC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905FC01-726C-4CA2-AAD8-2430D415A1C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CD0689C-635B-4A6A-96AA-9BF0505FC47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5FC01-726C-4CA2-AAD8-2430D415A1C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689C-635B-4A6A-96AA-9BF0505FC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905FC01-726C-4CA2-AAD8-2430D415A1C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CD0689C-635B-4A6A-96AA-9BF0505FC4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905FC01-726C-4CA2-AAD8-2430D415A1C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CD0689C-635B-4A6A-96AA-9BF0505FC47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905FC01-726C-4CA2-AAD8-2430D415A1C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CD0689C-635B-4A6A-96AA-9BF0505FC47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905FC01-726C-4CA2-AAD8-2430D415A1C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CD0689C-635B-4A6A-96AA-9BF0505FC47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achingbooks.net/qlpwenb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errickavelibrary.weebly.com/superintendents-conference-day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merrickavelibrary.weebly.com/superintendents-conference-day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062912" cy="2232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Using Library Resources in the Classroom: Enhancing Your Lessons With Informational Text and Primary Sources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76600"/>
            <a:ext cx="8062912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Superintendent’s Conference Day</a:t>
            </a:r>
          </a:p>
          <a:p>
            <a:r>
              <a:rPr lang="en-US" dirty="0" smtClean="0"/>
              <a:t>4 November 2014</a:t>
            </a:r>
          </a:p>
          <a:p>
            <a:endParaRPr lang="en-US" dirty="0"/>
          </a:p>
          <a:p>
            <a:r>
              <a:rPr lang="en-US" dirty="0" smtClean="0"/>
              <a:t>Rachel Mathieu-Leo, MLS</a:t>
            </a:r>
          </a:p>
          <a:p>
            <a:r>
              <a:rPr lang="en-US" dirty="0" smtClean="0"/>
              <a:t>Mark </a:t>
            </a:r>
            <a:r>
              <a:rPr lang="en-US" dirty="0" err="1" smtClean="0"/>
              <a:t>Melillo</a:t>
            </a:r>
            <a:r>
              <a:rPr lang="en-US" dirty="0" smtClean="0"/>
              <a:t>, MLS </a:t>
            </a:r>
          </a:p>
          <a:p>
            <a:r>
              <a:rPr lang="en-US" dirty="0" smtClean="0"/>
              <a:t>Library Media Specialists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49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Intellectual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365592"/>
          </a:xfrm>
        </p:spPr>
        <p:txBody>
          <a:bodyPr>
            <a:normAutofit/>
          </a:bodyPr>
          <a:lstStyle/>
          <a:p>
            <a:r>
              <a:rPr lang="en-US" dirty="0" smtClean="0"/>
              <a:t>CITE!!!  If you model this for them in presentations and handouts, your students might be more inclined to do so as well.</a:t>
            </a:r>
          </a:p>
          <a:p>
            <a:r>
              <a:rPr lang="en-US" dirty="0" smtClean="0"/>
              <a:t>Many choices to use:</a:t>
            </a:r>
          </a:p>
          <a:p>
            <a:pPr lvl="1"/>
            <a:r>
              <a:rPr lang="en-US" dirty="0" err="1" smtClean="0"/>
              <a:t>Noodletools</a:t>
            </a:r>
            <a:r>
              <a:rPr lang="en-US" dirty="0" smtClean="0"/>
              <a:t> (a paid service)</a:t>
            </a:r>
          </a:p>
          <a:p>
            <a:pPr lvl="1"/>
            <a:r>
              <a:rPr lang="en-US" dirty="0" smtClean="0"/>
              <a:t>Citation Machine (free online)</a:t>
            </a:r>
          </a:p>
          <a:p>
            <a:pPr lvl="1"/>
            <a:r>
              <a:rPr lang="en-US" dirty="0" err="1" smtClean="0"/>
              <a:t>EasyBib</a:t>
            </a:r>
            <a:r>
              <a:rPr lang="en-US" dirty="0" smtClean="0"/>
              <a:t> (both free and paid “pro” version)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6400800"/>
            <a:ext cx="85344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200" dirty="0" err="1"/>
              <a:t>Pappano</a:t>
            </a:r>
            <a:r>
              <a:rPr lang="en-US" sz="1200" dirty="0"/>
              <a:t>, Laura. "Notes from the Pros." </a:t>
            </a:r>
            <a:r>
              <a:rPr lang="en-US" sz="1200" i="1" dirty="0"/>
              <a:t>The New York </a:t>
            </a:r>
            <a:r>
              <a:rPr lang="en-US" sz="1100" i="1" dirty="0"/>
              <a:t>Times</a:t>
            </a:r>
            <a:r>
              <a:rPr lang="en-US" sz="1100" dirty="0"/>
              <a:t> </a:t>
            </a:r>
            <a:endParaRPr lang="en-US" sz="1100" dirty="0" smtClean="0"/>
          </a:p>
          <a:p>
            <a:pPr marL="0" lvl="2"/>
            <a:r>
              <a:rPr lang="en-US" sz="1100" dirty="0"/>
              <a:t> </a:t>
            </a:r>
            <a:r>
              <a:rPr lang="en-US" sz="1100" dirty="0" smtClean="0"/>
              <a:t>    2 </a:t>
            </a:r>
            <a:r>
              <a:rPr lang="en-US" sz="1100" dirty="0"/>
              <a:t>Nov. 2014, Sunday ed., Education sec.: 6. Print.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12609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people?</a:t>
            </a:r>
          </a:p>
          <a:p>
            <a:r>
              <a:rPr lang="en-US" dirty="0" smtClean="0"/>
              <a:t>As educators?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www.teachingbooks.net/qlpwenb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can we facilitate the research process for both teachers and students?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1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Forget the Common Core!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 we want to include informational text and primary resources into our lessons?</a:t>
            </a:r>
          </a:p>
          <a:p>
            <a:endParaRPr lang="en-US" dirty="0" smtClean="0"/>
          </a:p>
          <a:p>
            <a:r>
              <a:rPr lang="en-US" dirty="0" smtClean="0"/>
              <a:t>Haven’t we been doing this already?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51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Your </a:t>
            </a:r>
            <a:r>
              <a:rPr lang="en-US" dirty="0" err="1" smtClean="0"/>
              <a:t>LibrarianCan</a:t>
            </a:r>
            <a:r>
              <a:rPr lang="en-US" dirty="0" smtClean="0"/>
              <a:t> Help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Lead you in the right direction for obtaining materials to share with your students and to help you craft your lessons:</a:t>
            </a:r>
          </a:p>
          <a:p>
            <a:pPr lvl="1"/>
            <a:r>
              <a:rPr lang="en-US" dirty="0" smtClean="0"/>
              <a:t>Databases</a:t>
            </a:r>
          </a:p>
          <a:p>
            <a:pPr lvl="1"/>
            <a:r>
              <a:rPr lang="en-US" dirty="0" smtClean="0"/>
              <a:t>Recommended websites</a:t>
            </a:r>
          </a:p>
          <a:p>
            <a:pPr lvl="1"/>
            <a:r>
              <a:rPr lang="en-US" dirty="0" smtClean="0"/>
              <a:t>Searching the Internet effectively</a:t>
            </a:r>
          </a:p>
          <a:p>
            <a:pPr lvl="1"/>
            <a:r>
              <a:rPr lang="en-US" dirty="0" smtClean="0"/>
              <a:t>Web 2.0 tools to enhance – NOT recreate – your lessons and projects</a:t>
            </a:r>
          </a:p>
          <a:p>
            <a:pPr lvl="1"/>
            <a:r>
              <a:rPr lang="en-US" dirty="0" smtClean="0"/>
              <a:t>Citations and bibliographic information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87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databases are collections of information meant for performing research.  Include all types of media.  Each school has its own list of subscriptions.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merrickavelibrary.weebly.com/superintendents-conference-day.html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46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Recommended Websites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Internet is a scary place</a:t>
            </a:r>
          </a:p>
          <a:p>
            <a:endParaRPr lang="en-US" dirty="0" smtClean="0"/>
          </a:p>
          <a:p>
            <a:pPr marL="64008" indent="0" algn="r">
              <a:buNone/>
            </a:pPr>
            <a:endParaRPr lang="en-US" sz="1400" dirty="0" smtClean="0"/>
          </a:p>
          <a:p>
            <a:pPr marL="64008" indent="0" algn="r">
              <a:buNone/>
            </a:pPr>
            <a:r>
              <a:rPr lang="en-US" sz="1400" dirty="0" smtClean="0"/>
              <a:t>Photo credit: MoMA.org</a:t>
            </a:r>
          </a:p>
          <a:p>
            <a:endParaRPr lang="en-US" dirty="0" smtClean="0"/>
          </a:p>
          <a:p>
            <a:r>
              <a:rPr lang="en-US" dirty="0" smtClean="0"/>
              <a:t>Ask your Librarian for recommended sources!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merrickavelibrary.weebly.com/superintendents-conference-day.html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656" y="1336221"/>
            <a:ext cx="1491343" cy="186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931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the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before you search!</a:t>
            </a:r>
          </a:p>
          <a:p>
            <a:r>
              <a:rPr lang="en-US" dirty="0" smtClean="0"/>
              <a:t>Use relevant keywords</a:t>
            </a:r>
          </a:p>
          <a:p>
            <a:r>
              <a:rPr lang="en-US" dirty="0" smtClean="0"/>
              <a:t>Be specific!</a:t>
            </a:r>
          </a:p>
          <a:p>
            <a:r>
              <a:rPr lang="en-US" dirty="0" smtClean="0"/>
              <a:t>Please don’t ask Google a question…</a:t>
            </a:r>
          </a:p>
          <a:p>
            <a:r>
              <a:rPr lang="en-US" dirty="0" smtClean="0"/>
              <a:t>Combine keywords for maximum efficiency</a:t>
            </a:r>
          </a:p>
        </p:txBody>
      </p:sp>
    </p:spTree>
    <p:extLst>
      <p:ext uri="{BB962C8B-B14F-4D97-AF65-F5344CB8AC3E}">
        <p14:creationId xmlns:p14="http://schemas.microsoft.com/office/powerpoint/2010/main" val="310874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with humans, technology both evolves and matures.</a:t>
            </a:r>
          </a:p>
          <a:p>
            <a:r>
              <a:rPr lang="en-US" dirty="0"/>
              <a:t>Expect a learning </a:t>
            </a:r>
            <a:r>
              <a:rPr lang="en-US" dirty="0" smtClean="0"/>
              <a:t>curve.</a:t>
            </a:r>
          </a:p>
          <a:p>
            <a:r>
              <a:rPr lang="en-US" dirty="0" smtClean="0"/>
              <a:t>Tech helps develop 21</a:t>
            </a:r>
            <a:r>
              <a:rPr lang="en-US" baseline="30000" dirty="0" smtClean="0"/>
              <a:t>st</a:t>
            </a:r>
            <a:r>
              <a:rPr lang="en-US" dirty="0" smtClean="0"/>
              <a:t> Century skills.</a:t>
            </a:r>
          </a:p>
          <a:p>
            <a:r>
              <a:rPr lang="en-US" dirty="0"/>
              <a:t>P</a:t>
            </a:r>
            <a:r>
              <a:rPr lang="en-US" dirty="0" smtClean="0"/>
              <a:t>art of the lesson, not it’s core.</a:t>
            </a:r>
          </a:p>
          <a:p>
            <a:r>
              <a:rPr lang="en-US" dirty="0" smtClean="0"/>
              <a:t>Technology is here to serve us, not the other way around.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64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2.0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17992"/>
          </a:xfrm>
        </p:spPr>
        <p:txBody>
          <a:bodyPr>
            <a:normAutofit/>
          </a:bodyPr>
          <a:lstStyle/>
          <a:p>
            <a:r>
              <a:rPr lang="en-US" dirty="0" smtClean="0"/>
              <a:t>Online Surveys (</a:t>
            </a:r>
            <a:r>
              <a:rPr lang="en-US" dirty="0" err="1" smtClean="0"/>
              <a:t>Kahoot</a:t>
            </a:r>
            <a:r>
              <a:rPr lang="en-US" dirty="0" smtClean="0"/>
              <a:t>, </a:t>
            </a:r>
            <a:r>
              <a:rPr lang="en-US" dirty="0" err="1" smtClean="0"/>
              <a:t>SurveyMonkey</a:t>
            </a:r>
            <a:r>
              <a:rPr lang="en-US" dirty="0" smtClean="0"/>
              <a:t>)</a:t>
            </a:r>
          </a:p>
          <a:p>
            <a:r>
              <a:rPr lang="en-US" dirty="0" smtClean="0"/>
              <a:t>Word Processors (</a:t>
            </a:r>
            <a:r>
              <a:rPr lang="en-US" dirty="0" err="1" smtClean="0"/>
              <a:t>GoogleDocs</a:t>
            </a:r>
            <a:r>
              <a:rPr lang="en-US" dirty="0" smtClean="0"/>
              <a:t>, Acrobat)</a:t>
            </a:r>
          </a:p>
          <a:p>
            <a:r>
              <a:rPr lang="en-US" dirty="0" smtClean="0"/>
              <a:t>Image Editors (Photoshop Express, </a:t>
            </a:r>
            <a:r>
              <a:rPr lang="en-US" dirty="0" err="1" smtClean="0"/>
              <a:t>Pixlr</a:t>
            </a:r>
            <a:r>
              <a:rPr lang="en-US" dirty="0" smtClean="0"/>
              <a:t>)</a:t>
            </a:r>
          </a:p>
          <a:p>
            <a:r>
              <a:rPr lang="en-US" dirty="0" smtClean="0"/>
              <a:t>Mind “Mapping” (</a:t>
            </a:r>
            <a:r>
              <a:rPr lang="en-US" dirty="0" err="1" smtClean="0"/>
              <a:t>Popplet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Presentation Tools (</a:t>
            </a:r>
            <a:r>
              <a:rPr lang="en-US" dirty="0" err="1" smtClean="0"/>
              <a:t>Animoto</a:t>
            </a:r>
            <a:r>
              <a:rPr lang="en-US" dirty="0" smtClean="0"/>
              <a:t>, Prezi)</a:t>
            </a:r>
          </a:p>
          <a:p>
            <a:r>
              <a:rPr lang="en-US" dirty="0" smtClean="0"/>
              <a:t>Infographic Creators (Easel.ly, Infogr.am)</a:t>
            </a:r>
          </a:p>
          <a:p>
            <a:r>
              <a:rPr lang="en-US" dirty="0" smtClean="0"/>
              <a:t>Word Cloud Generators (</a:t>
            </a:r>
            <a:r>
              <a:rPr lang="en-US" dirty="0" err="1" smtClean="0"/>
              <a:t>AbcYa</a:t>
            </a:r>
            <a:r>
              <a:rPr lang="en-US" dirty="0" smtClean="0"/>
              <a:t>)</a:t>
            </a:r>
          </a:p>
          <a:p>
            <a:r>
              <a:rPr lang="en-US" dirty="0" smtClean="0"/>
              <a:t>Citation Makers (</a:t>
            </a:r>
            <a:r>
              <a:rPr lang="en-US" dirty="0" err="1" smtClean="0"/>
              <a:t>CitationMachine</a:t>
            </a:r>
            <a:r>
              <a:rPr lang="en-US" dirty="0" smtClean="0"/>
              <a:t>)</a:t>
            </a:r>
          </a:p>
          <a:p>
            <a:pPr marL="64008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4008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Schrock, Kathy. "Online Tools." </a:t>
            </a:r>
            <a:r>
              <a:rPr lang="en-US" sz="1200" i="1" dirty="0"/>
              <a:t>Kathy Schrock's Guide to Everything</a:t>
            </a:r>
            <a:r>
              <a:rPr lang="en-US" sz="1200" dirty="0"/>
              <a:t>. Kathy Schrock, 15 Oct. 2014. Web. 03 Nov. 2014.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687767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356</TotalTime>
  <Words>429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Using Library Resources in the Classroom: Enhancing Your Lessons With Informational Text and Primary Sources</vt:lpstr>
      <vt:lpstr>Research</vt:lpstr>
      <vt:lpstr>Forget the Common Core!</vt:lpstr>
      <vt:lpstr>How Your LibrarianCan Help You</vt:lpstr>
      <vt:lpstr>Databases</vt:lpstr>
      <vt:lpstr>Recommended Websites</vt:lpstr>
      <vt:lpstr>Searching the Internet</vt:lpstr>
      <vt:lpstr>Using Technology</vt:lpstr>
      <vt:lpstr>Web 2.0 Tools</vt:lpstr>
      <vt:lpstr>Intellectual Property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Enhanci</dc:title>
  <dc:creator>Rachel Mathieu-Leo</dc:creator>
  <cp:lastModifiedBy>Rachel Mathieu-Leo</cp:lastModifiedBy>
  <cp:revision>22</cp:revision>
  <dcterms:created xsi:type="dcterms:W3CDTF">2014-10-31T13:06:25Z</dcterms:created>
  <dcterms:modified xsi:type="dcterms:W3CDTF">2014-11-04T14:18:48Z</dcterms:modified>
</cp:coreProperties>
</file>